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6"/>
  </p:notesMasterIdLst>
  <p:sldIdLst>
    <p:sldId id="304" r:id="rId2"/>
    <p:sldId id="297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7" y="370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1434580052493446"/>
          <c:h val="0.7393385826771653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Cured***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≥1 Round of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 Antigen  </c:v>
                </c:pt>
                <c:pt idx="7">
                  <c:v>Positive Anti-HCV Test (Tx eligible)**</c:v>
                </c:pt>
                <c:pt idx="8">
                  <c:v>Positive Anti-HCV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45926</c:v>
                </c:pt>
                <c:pt idx="1">
                  <c:v>46480</c:v>
                </c:pt>
                <c:pt idx="2">
                  <c:v>61894</c:v>
                </c:pt>
                <c:pt idx="3">
                  <c:v>65183</c:v>
                </c:pt>
                <c:pt idx="4">
                  <c:v>69444</c:v>
                </c:pt>
                <c:pt idx="5">
                  <c:v>86991</c:v>
                </c:pt>
                <c:pt idx="6">
                  <c:v>107782</c:v>
                </c:pt>
                <c:pt idx="7">
                  <c:v>129002</c:v>
                </c:pt>
                <c:pt idx="8">
                  <c:v>133828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Sheet1!$A$2:$A$63</c:f>
              <c:numCache>
                <c:formatCode>[$-409]mmm\-yy;@</c:formatCode>
                <c:ptCount val="62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  <c:pt idx="61">
                  <c:v>43952</c:v>
                </c:pt>
              </c:numCache>
            </c:numRef>
          </c:cat>
          <c:val>
            <c:numRef>
              <c:f>Sheet1!$B$2:$B$63</c:f>
              <c:numCache>
                <c:formatCode>General</c:formatCode>
                <c:ptCount val="62"/>
                <c:pt idx="0">
                  <c:v>0</c:v>
                </c:pt>
                <c:pt idx="1">
                  <c:v>298</c:v>
                </c:pt>
                <c:pt idx="2">
                  <c:v>562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629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4593</c:v>
                </c:pt>
                <c:pt idx="18">
                  <c:v>3689</c:v>
                </c:pt>
                <c:pt idx="19">
                  <c:v>2191</c:v>
                </c:pt>
                <c:pt idx="20">
                  <c:v>2139</c:v>
                </c:pt>
                <c:pt idx="21">
                  <c:v>1966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1163</c:v>
                </c:pt>
                <c:pt idx="28">
                  <c:v>1003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1025</c:v>
                </c:pt>
                <c:pt idx="35">
                  <c:v>1586</c:v>
                </c:pt>
                <c:pt idx="36">
                  <c:v>120</c:v>
                </c:pt>
                <c:pt idx="37">
                  <c:v>960</c:v>
                </c:pt>
                <c:pt idx="38">
                  <c:v>974</c:v>
                </c:pt>
                <c:pt idx="39">
                  <c:v>729</c:v>
                </c:pt>
                <c:pt idx="40">
                  <c:v>781</c:v>
                </c:pt>
                <c:pt idx="41">
                  <c:v>1064</c:v>
                </c:pt>
                <c:pt idx="42">
                  <c:v>1073</c:v>
                </c:pt>
                <c:pt idx="43">
                  <c:v>833</c:v>
                </c:pt>
                <c:pt idx="44">
                  <c:v>715</c:v>
                </c:pt>
                <c:pt idx="45">
                  <c:v>804</c:v>
                </c:pt>
                <c:pt idx="46">
                  <c:v>923</c:v>
                </c:pt>
                <c:pt idx="47">
                  <c:v>1059</c:v>
                </c:pt>
                <c:pt idx="48">
                  <c:v>942</c:v>
                </c:pt>
                <c:pt idx="49">
                  <c:v>1047</c:v>
                </c:pt>
                <c:pt idx="50">
                  <c:v>867</c:v>
                </c:pt>
                <c:pt idx="51">
                  <c:v>1068</c:v>
                </c:pt>
                <c:pt idx="52">
                  <c:v>964</c:v>
                </c:pt>
                <c:pt idx="53">
                  <c:v>1324</c:v>
                </c:pt>
                <c:pt idx="54">
                  <c:v>1346</c:v>
                </c:pt>
                <c:pt idx="55">
                  <c:v>1103</c:v>
                </c:pt>
                <c:pt idx="56">
                  <c:v>509</c:v>
                </c:pt>
                <c:pt idx="57">
                  <c:v>649</c:v>
                </c:pt>
                <c:pt idx="58">
                  <c:v>2240</c:v>
                </c:pt>
                <c:pt idx="59">
                  <c:v>805</c:v>
                </c:pt>
                <c:pt idx="60">
                  <c:v>523</c:v>
                </c:pt>
                <c:pt idx="61">
                  <c:v>690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Sheet1!$A$2:$A$63</c:f>
              <c:numCache>
                <c:formatCode>[$-409]mmm\-yy;@</c:formatCode>
                <c:ptCount val="62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  <c:pt idx="51">
                  <c:v>43647</c:v>
                </c:pt>
                <c:pt idx="52">
                  <c:v>43678</c:v>
                </c:pt>
                <c:pt idx="53">
                  <c:v>43709</c:v>
                </c:pt>
                <c:pt idx="54">
                  <c:v>43739</c:v>
                </c:pt>
                <c:pt idx="55">
                  <c:v>43770</c:v>
                </c:pt>
                <c:pt idx="56">
                  <c:v>43800</c:v>
                </c:pt>
                <c:pt idx="57">
                  <c:v>43831</c:v>
                </c:pt>
                <c:pt idx="58">
                  <c:v>43862</c:v>
                </c:pt>
                <c:pt idx="59">
                  <c:v>43891</c:v>
                </c:pt>
                <c:pt idx="60">
                  <c:v>43922</c:v>
                </c:pt>
                <c:pt idx="61">
                  <c:v>43952</c:v>
                </c:pt>
              </c:numCache>
            </c:numRef>
          </c:cat>
          <c:val>
            <c:numRef>
              <c:f>Sheet1!$C$2:$C$63</c:f>
              <c:numCache>
                <c:formatCode>General</c:formatCode>
                <c:ptCount val="62"/>
                <c:pt idx="0">
                  <c:v>0</c:v>
                </c:pt>
                <c:pt idx="1">
                  <c:v>298</c:v>
                </c:pt>
                <c:pt idx="2">
                  <c:v>860</c:v>
                </c:pt>
                <c:pt idx="3">
                  <c:v>1860</c:v>
                </c:pt>
                <c:pt idx="4">
                  <c:v>2985</c:v>
                </c:pt>
                <c:pt idx="5">
                  <c:v>3272</c:v>
                </c:pt>
                <c:pt idx="6">
                  <c:v>4408</c:v>
                </c:pt>
                <c:pt idx="7">
                  <c:v>5046</c:v>
                </c:pt>
                <c:pt idx="8">
                  <c:v>5937</c:v>
                </c:pt>
                <c:pt idx="9">
                  <c:v>5952</c:v>
                </c:pt>
                <c:pt idx="10">
                  <c:v>6581</c:v>
                </c:pt>
                <c:pt idx="11">
                  <c:v>7099</c:v>
                </c:pt>
                <c:pt idx="12">
                  <c:v>8445</c:v>
                </c:pt>
                <c:pt idx="13">
                  <c:v>9255</c:v>
                </c:pt>
                <c:pt idx="14">
                  <c:v>10419</c:v>
                </c:pt>
                <c:pt idx="15">
                  <c:v>11682</c:v>
                </c:pt>
                <c:pt idx="16">
                  <c:v>14978</c:v>
                </c:pt>
                <c:pt idx="17">
                  <c:v>19571</c:v>
                </c:pt>
                <c:pt idx="18">
                  <c:v>23260</c:v>
                </c:pt>
                <c:pt idx="19">
                  <c:v>25451</c:v>
                </c:pt>
                <c:pt idx="20">
                  <c:v>27590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37339</c:v>
                </c:pt>
                <c:pt idx="28">
                  <c:v>38342</c:v>
                </c:pt>
                <c:pt idx="29">
                  <c:v>39383</c:v>
                </c:pt>
                <c:pt idx="30">
                  <c:v>40406</c:v>
                </c:pt>
                <c:pt idx="31">
                  <c:v>41471</c:v>
                </c:pt>
                <c:pt idx="32">
                  <c:v>42379</c:v>
                </c:pt>
                <c:pt idx="33">
                  <c:v>42721</c:v>
                </c:pt>
                <c:pt idx="34">
                  <c:v>43746</c:v>
                </c:pt>
                <c:pt idx="35">
                  <c:v>45332</c:v>
                </c:pt>
                <c:pt idx="36">
                  <c:v>45452</c:v>
                </c:pt>
                <c:pt idx="37">
                  <c:v>46412</c:v>
                </c:pt>
                <c:pt idx="38">
                  <c:v>47386</c:v>
                </c:pt>
                <c:pt idx="39">
                  <c:v>48115</c:v>
                </c:pt>
                <c:pt idx="40">
                  <c:v>48896</c:v>
                </c:pt>
                <c:pt idx="41">
                  <c:v>49960</c:v>
                </c:pt>
                <c:pt idx="42">
                  <c:v>51033</c:v>
                </c:pt>
                <c:pt idx="43">
                  <c:v>51866</c:v>
                </c:pt>
                <c:pt idx="44">
                  <c:v>52581</c:v>
                </c:pt>
                <c:pt idx="45">
                  <c:v>53385</c:v>
                </c:pt>
                <c:pt idx="46">
                  <c:v>54308</c:v>
                </c:pt>
                <c:pt idx="47">
                  <c:v>55367</c:v>
                </c:pt>
                <c:pt idx="48">
                  <c:v>56309</c:v>
                </c:pt>
                <c:pt idx="49">
                  <c:v>57356</c:v>
                </c:pt>
                <c:pt idx="50">
                  <c:v>58223</c:v>
                </c:pt>
                <c:pt idx="51">
                  <c:v>59291</c:v>
                </c:pt>
                <c:pt idx="52">
                  <c:v>60255</c:v>
                </c:pt>
                <c:pt idx="53">
                  <c:v>61579</c:v>
                </c:pt>
                <c:pt idx="54">
                  <c:v>62925</c:v>
                </c:pt>
                <c:pt idx="55">
                  <c:v>64028</c:v>
                </c:pt>
                <c:pt idx="56">
                  <c:v>64537</c:v>
                </c:pt>
                <c:pt idx="57">
                  <c:v>65186</c:v>
                </c:pt>
                <c:pt idx="58">
                  <c:v>67426</c:v>
                </c:pt>
                <c:pt idx="59">
                  <c:v>68231</c:v>
                </c:pt>
                <c:pt idx="60">
                  <c:v>68754</c:v>
                </c:pt>
                <c:pt idx="61">
                  <c:v>69444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3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Sheet1!$B$2:$B$66</c:f>
              <c:numCache>
                <c:formatCode>General</c:formatCode>
                <c:ptCount val="65"/>
                <c:pt idx="0">
                  <c:v>142</c:v>
                </c:pt>
                <c:pt idx="1">
                  <c:v>226</c:v>
                </c:pt>
                <c:pt idx="2">
                  <c:v>222</c:v>
                </c:pt>
                <c:pt idx="3">
                  <c:v>476</c:v>
                </c:pt>
                <c:pt idx="4">
                  <c:v>2376</c:v>
                </c:pt>
                <c:pt idx="5">
                  <c:v>2157</c:v>
                </c:pt>
                <c:pt idx="6">
                  <c:v>2026</c:v>
                </c:pt>
                <c:pt idx="7">
                  <c:v>1955</c:v>
                </c:pt>
                <c:pt idx="8">
                  <c:v>1996</c:v>
                </c:pt>
                <c:pt idx="9">
                  <c:v>1749</c:v>
                </c:pt>
                <c:pt idx="10">
                  <c:v>1970</c:v>
                </c:pt>
                <c:pt idx="11">
                  <c:v>2027</c:v>
                </c:pt>
                <c:pt idx="12">
                  <c:v>1625</c:v>
                </c:pt>
                <c:pt idx="13">
                  <c:v>2148</c:v>
                </c:pt>
                <c:pt idx="14">
                  <c:v>2163</c:v>
                </c:pt>
                <c:pt idx="15">
                  <c:v>1476</c:v>
                </c:pt>
                <c:pt idx="16">
                  <c:v>1503</c:v>
                </c:pt>
                <c:pt idx="17">
                  <c:v>2417</c:v>
                </c:pt>
                <c:pt idx="18">
                  <c:v>2083</c:v>
                </c:pt>
                <c:pt idx="19">
                  <c:v>1983</c:v>
                </c:pt>
                <c:pt idx="20">
                  <c:v>2017</c:v>
                </c:pt>
                <c:pt idx="21">
                  <c:v>1827</c:v>
                </c:pt>
                <c:pt idx="22">
                  <c:v>3054</c:v>
                </c:pt>
                <c:pt idx="23">
                  <c:v>2752</c:v>
                </c:pt>
                <c:pt idx="24">
                  <c:v>2717</c:v>
                </c:pt>
                <c:pt idx="25">
                  <c:v>3089</c:v>
                </c:pt>
                <c:pt idx="26">
                  <c:v>3083</c:v>
                </c:pt>
                <c:pt idx="27">
                  <c:v>2724</c:v>
                </c:pt>
                <c:pt idx="28">
                  <c:v>2281</c:v>
                </c:pt>
                <c:pt idx="29">
                  <c:v>2736</c:v>
                </c:pt>
                <c:pt idx="30">
                  <c:v>3019</c:v>
                </c:pt>
                <c:pt idx="31">
                  <c:v>2757</c:v>
                </c:pt>
                <c:pt idx="32">
                  <c:v>2622</c:v>
                </c:pt>
                <c:pt idx="33">
                  <c:v>2870</c:v>
                </c:pt>
                <c:pt idx="34">
                  <c:v>2572</c:v>
                </c:pt>
                <c:pt idx="35">
                  <c:v>2458</c:v>
                </c:pt>
                <c:pt idx="36">
                  <c:v>2007</c:v>
                </c:pt>
                <c:pt idx="37">
                  <c:v>2087</c:v>
                </c:pt>
                <c:pt idx="38">
                  <c:v>1879</c:v>
                </c:pt>
                <c:pt idx="39">
                  <c:v>2260</c:v>
                </c:pt>
                <c:pt idx="40">
                  <c:v>2575</c:v>
                </c:pt>
                <c:pt idx="41">
                  <c:v>2430</c:v>
                </c:pt>
                <c:pt idx="42">
                  <c:v>2221</c:v>
                </c:pt>
                <c:pt idx="43">
                  <c:v>2017</c:v>
                </c:pt>
                <c:pt idx="44">
                  <c:v>1915</c:v>
                </c:pt>
                <c:pt idx="45">
                  <c:v>1951</c:v>
                </c:pt>
                <c:pt idx="46">
                  <c:v>1868</c:v>
                </c:pt>
                <c:pt idx="47">
                  <c:v>1735</c:v>
                </c:pt>
                <c:pt idx="48">
                  <c:v>1695</c:v>
                </c:pt>
                <c:pt idx="49">
                  <c:v>1774</c:v>
                </c:pt>
                <c:pt idx="50">
                  <c:v>1918</c:v>
                </c:pt>
                <c:pt idx="51">
                  <c:v>1610</c:v>
                </c:pt>
                <c:pt idx="52">
                  <c:v>1910</c:v>
                </c:pt>
                <c:pt idx="53">
                  <c:v>1595</c:v>
                </c:pt>
                <c:pt idx="54">
                  <c:v>1811</c:v>
                </c:pt>
                <c:pt idx="55">
                  <c:v>1967</c:v>
                </c:pt>
                <c:pt idx="56">
                  <c:v>1881</c:v>
                </c:pt>
                <c:pt idx="57">
                  <c:v>2078</c:v>
                </c:pt>
                <c:pt idx="58">
                  <c:v>1680</c:v>
                </c:pt>
                <c:pt idx="59">
                  <c:v>1489</c:v>
                </c:pt>
                <c:pt idx="60">
                  <c:v>1386</c:v>
                </c:pt>
                <c:pt idx="61">
                  <c:v>1385</c:v>
                </c:pt>
                <c:pt idx="62">
                  <c:v>1023</c:v>
                </c:pt>
                <c:pt idx="63">
                  <c:v>523</c:v>
                </c:pt>
                <c:pt idx="64">
                  <c:v>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Sheet1!$C$2:$C$66</c:f>
              <c:numCache>
                <c:formatCode>General</c:formatCode>
                <c:ptCount val="65"/>
                <c:pt idx="0">
                  <c:v>991</c:v>
                </c:pt>
                <c:pt idx="1">
                  <c:v>1792</c:v>
                </c:pt>
                <c:pt idx="2">
                  <c:v>2033</c:v>
                </c:pt>
                <c:pt idx="3">
                  <c:v>1538</c:v>
                </c:pt>
                <c:pt idx="4">
                  <c:v>1486</c:v>
                </c:pt>
                <c:pt idx="5">
                  <c:v>1819</c:v>
                </c:pt>
                <c:pt idx="6">
                  <c:v>1810</c:v>
                </c:pt>
                <c:pt idx="7">
                  <c:v>1915</c:v>
                </c:pt>
                <c:pt idx="8">
                  <c:v>2326</c:v>
                </c:pt>
                <c:pt idx="9">
                  <c:v>2269</c:v>
                </c:pt>
                <c:pt idx="10">
                  <c:v>3166</c:v>
                </c:pt>
                <c:pt idx="11">
                  <c:v>2851</c:v>
                </c:pt>
                <c:pt idx="12">
                  <c:v>3025</c:v>
                </c:pt>
                <c:pt idx="13">
                  <c:v>4230</c:v>
                </c:pt>
                <c:pt idx="14">
                  <c:v>3953</c:v>
                </c:pt>
                <c:pt idx="15">
                  <c:v>2937</c:v>
                </c:pt>
                <c:pt idx="16">
                  <c:v>3002</c:v>
                </c:pt>
                <c:pt idx="17">
                  <c:v>3446</c:v>
                </c:pt>
                <c:pt idx="18">
                  <c:v>3193</c:v>
                </c:pt>
                <c:pt idx="19">
                  <c:v>3409</c:v>
                </c:pt>
                <c:pt idx="20">
                  <c:v>4219</c:v>
                </c:pt>
                <c:pt idx="21">
                  <c:v>5724</c:v>
                </c:pt>
                <c:pt idx="22">
                  <c:v>15150</c:v>
                </c:pt>
                <c:pt idx="23">
                  <c:v>18670</c:v>
                </c:pt>
                <c:pt idx="24">
                  <c:v>17853</c:v>
                </c:pt>
                <c:pt idx="25">
                  <c:v>19316</c:v>
                </c:pt>
                <c:pt idx="26">
                  <c:v>20094</c:v>
                </c:pt>
                <c:pt idx="27">
                  <c:v>19626</c:v>
                </c:pt>
                <c:pt idx="28">
                  <c:v>17852</c:v>
                </c:pt>
                <c:pt idx="29">
                  <c:v>22570</c:v>
                </c:pt>
                <c:pt idx="30">
                  <c:v>25596</c:v>
                </c:pt>
                <c:pt idx="31">
                  <c:v>26027</c:v>
                </c:pt>
                <c:pt idx="32">
                  <c:v>28922</c:v>
                </c:pt>
                <c:pt idx="33">
                  <c:v>32907</c:v>
                </c:pt>
                <c:pt idx="34">
                  <c:v>29583</c:v>
                </c:pt>
                <c:pt idx="35">
                  <c:v>27362</c:v>
                </c:pt>
                <c:pt idx="36">
                  <c:v>22136</c:v>
                </c:pt>
                <c:pt idx="37">
                  <c:v>23756</c:v>
                </c:pt>
                <c:pt idx="38">
                  <c:v>22092</c:v>
                </c:pt>
                <c:pt idx="39">
                  <c:v>31729</c:v>
                </c:pt>
                <c:pt idx="40">
                  <c:v>38397</c:v>
                </c:pt>
                <c:pt idx="41">
                  <c:v>36323</c:v>
                </c:pt>
                <c:pt idx="42">
                  <c:v>39369</c:v>
                </c:pt>
                <c:pt idx="43">
                  <c:v>38222</c:v>
                </c:pt>
                <c:pt idx="44">
                  <c:v>35356</c:v>
                </c:pt>
                <c:pt idx="45">
                  <c:v>39726</c:v>
                </c:pt>
                <c:pt idx="46">
                  <c:v>36196</c:v>
                </c:pt>
                <c:pt idx="47">
                  <c:v>40345</c:v>
                </c:pt>
                <c:pt idx="48">
                  <c:v>40595</c:v>
                </c:pt>
                <c:pt idx="49">
                  <c:v>45115</c:v>
                </c:pt>
                <c:pt idx="50">
                  <c:v>48451</c:v>
                </c:pt>
                <c:pt idx="51">
                  <c:v>49121</c:v>
                </c:pt>
                <c:pt idx="52">
                  <c:v>65739</c:v>
                </c:pt>
                <c:pt idx="53">
                  <c:v>54513</c:v>
                </c:pt>
                <c:pt idx="54">
                  <c:v>71488</c:v>
                </c:pt>
                <c:pt idx="55">
                  <c:v>84168</c:v>
                </c:pt>
                <c:pt idx="56">
                  <c:v>90734</c:v>
                </c:pt>
                <c:pt idx="57">
                  <c:v>106430</c:v>
                </c:pt>
                <c:pt idx="58">
                  <c:v>98313</c:v>
                </c:pt>
                <c:pt idx="59">
                  <c:v>86611</c:v>
                </c:pt>
                <c:pt idx="60">
                  <c:v>69856</c:v>
                </c:pt>
                <c:pt idx="61">
                  <c:v>76784</c:v>
                </c:pt>
                <c:pt idx="62">
                  <c:v>62211</c:v>
                </c:pt>
                <c:pt idx="63">
                  <c:v>33767</c:v>
                </c:pt>
                <c:pt idx="64">
                  <c:v>49126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Sheet1!$E$2:$E$66</c:f>
              <c:numCache>
                <c:formatCode>General</c:formatCode>
                <c:ptCount val="65"/>
                <c:pt idx="0">
                  <c:v>1133</c:v>
                </c:pt>
                <c:pt idx="1">
                  <c:v>3151</c:v>
                </c:pt>
                <c:pt idx="2">
                  <c:v>5406</c:v>
                </c:pt>
                <c:pt idx="3">
                  <c:v>7420</c:v>
                </c:pt>
                <c:pt idx="4">
                  <c:v>11282</c:v>
                </c:pt>
                <c:pt idx="5">
                  <c:v>15258</c:v>
                </c:pt>
                <c:pt idx="6">
                  <c:v>19094</c:v>
                </c:pt>
                <c:pt idx="7">
                  <c:v>22964</c:v>
                </c:pt>
                <c:pt idx="8">
                  <c:v>27286</c:v>
                </c:pt>
                <c:pt idx="9">
                  <c:v>31304</c:v>
                </c:pt>
                <c:pt idx="10">
                  <c:v>36440</c:v>
                </c:pt>
                <c:pt idx="11">
                  <c:v>41318</c:v>
                </c:pt>
                <c:pt idx="12">
                  <c:v>45968</c:v>
                </c:pt>
                <c:pt idx="13">
                  <c:v>52346</c:v>
                </c:pt>
                <c:pt idx="14">
                  <c:v>58462</c:v>
                </c:pt>
                <c:pt idx="15">
                  <c:v>62875</c:v>
                </c:pt>
                <c:pt idx="16">
                  <c:v>67380</c:v>
                </c:pt>
                <c:pt idx="17">
                  <c:v>73243</c:v>
                </c:pt>
                <c:pt idx="18">
                  <c:v>78519</c:v>
                </c:pt>
                <c:pt idx="19">
                  <c:v>83911</c:v>
                </c:pt>
                <c:pt idx="20">
                  <c:v>90147</c:v>
                </c:pt>
                <c:pt idx="21">
                  <c:v>97698</c:v>
                </c:pt>
                <c:pt idx="22">
                  <c:v>115902</c:v>
                </c:pt>
                <c:pt idx="23">
                  <c:v>137324</c:v>
                </c:pt>
                <c:pt idx="24">
                  <c:v>157894</c:v>
                </c:pt>
                <c:pt idx="25">
                  <c:v>180299</c:v>
                </c:pt>
                <c:pt idx="26">
                  <c:v>203476</c:v>
                </c:pt>
                <c:pt idx="27">
                  <c:v>225828</c:v>
                </c:pt>
                <c:pt idx="28">
                  <c:v>245961</c:v>
                </c:pt>
                <c:pt idx="29">
                  <c:v>271267</c:v>
                </c:pt>
                <c:pt idx="30">
                  <c:v>299882</c:v>
                </c:pt>
                <c:pt idx="31">
                  <c:v>328666</c:v>
                </c:pt>
                <c:pt idx="32">
                  <c:v>360213</c:v>
                </c:pt>
                <c:pt idx="33">
                  <c:v>395995</c:v>
                </c:pt>
                <c:pt idx="34">
                  <c:v>428152</c:v>
                </c:pt>
                <c:pt idx="35">
                  <c:v>457976</c:v>
                </c:pt>
                <c:pt idx="36">
                  <c:v>482119</c:v>
                </c:pt>
                <c:pt idx="37">
                  <c:v>507962</c:v>
                </c:pt>
                <c:pt idx="38">
                  <c:v>531933</c:v>
                </c:pt>
                <c:pt idx="39">
                  <c:v>565922</c:v>
                </c:pt>
                <c:pt idx="40">
                  <c:v>606894</c:v>
                </c:pt>
                <c:pt idx="41">
                  <c:v>645647</c:v>
                </c:pt>
                <c:pt idx="42">
                  <c:v>687237</c:v>
                </c:pt>
                <c:pt idx="43">
                  <c:v>727476</c:v>
                </c:pt>
                <c:pt idx="44">
                  <c:v>764747</c:v>
                </c:pt>
                <c:pt idx="45">
                  <c:v>806424</c:v>
                </c:pt>
                <c:pt idx="46">
                  <c:v>844488</c:v>
                </c:pt>
                <c:pt idx="47">
                  <c:v>886568</c:v>
                </c:pt>
                <c:pt idx="48">
                  <c:v>928858</c:v>
                </c:pt>
                <c:pt idx="49">
                  <c:v>975747</c:v>
                </c:pt>
                <c:pt idx="50">
                  <c:v>1026116</c:v>
                </c:pt>
                <c:pt idx="51">
                  <c:v>1076847</c:v>
                </c:pt>
                <c:pt idx="52">
                  <c:v>1144496</c:v>
                </c:pt>
                <c:pt idx="53">
                  <c:v>1200604</c:v>
                </c:pt>
                <c:pt idx="54">
                  <c:v>1273903</c:v>
                </c:pt>
                <c:pt idx="55">
                  <c:v>1360038</c:v>
                </c:pt>
                <c:pt idx="56">
                  <c:v>1452653</c:v>
                </c:pt>
                <c:pt idx="57">
                  <c:v>1561161</c:v>
                </c:pt>
                <c:pt idx="58">
                  <c:v>1661154</c:v>
                </c:pt>
                <c:pt idx="59">
                  <c:v>1749254</c:v>
                </c:pt>
                <c:pt idx="60">
                  <c:v>1820496</c:v>
                </c:pt>
                <c:pt idx="61">
                  <c:v>1898665</c:v>
                </c:pt>
                <c:pt idx="62">
                  <c:v>1961899</c:v>
                </c:pt>
                <c:pt idx="63">
                  <c:v>1996189</c:v>
                </c:pt>
                <c:pt idx="64">
                  <c:v>2046091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Most Recent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575675860251356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Sheet1!$B$2:$B$66</c:f>
              <c:numCache>
                <c:formatCode>General</c:formatCode>
                <c:ptCount val="65"/>
                <c:pt idx="0">
                  <c:v>172</c:v>
                </c:pt>
                <c:pt idx="1">
                  <c:v>297</c:v>
                </c:pt>
                <c:pt idx="2">
                  <c:v>337</c:v>
                </c:pt>
                <c:pt idx="3">
                  <c:v>771</c:v>
                </c:pt>
                <c:pt idx="4">
                  <c:v>2225</c:v>
                </c:pt>
                <c:pt idx="5">
                  <c:v>2184</c:v>
                </c:pt>
                <c:pt idx="6">
                  <c:v>1905</c:v>
                </c:pt>
                <c:pt idx="7">
                  <c:v>1990</c:v>
                </c:pt>
                <c:pt idx="8">
                  <c:v>1843</c:v>
                </c:pt>
                <c:pt idx="9">
                  <c:v>1500</c:v>
                </c:pt>
                <c:pt idx="10">
                  <c:v>1882</c:v>
                </c:pt>
                <c:pt idx="11">
                  <c:v>1905</c:v>
                </c:pt>
                <c:pt idx="12">
                  <c:v>1684</c:v>
                </c:pt>
                <c:pt idx="13">
                  <c:v>2157</c:v>
                </c:pt>
                <c:pt idx="14">
                  <c:v>2121</c:v>
                </c:pt>
                <c:pt idx="15">
                  <c:v>1453</c:v>
                </c:pt>
                <c:pt idx="16">
                  <c:v>1426</c:v>
                </c:pt>
                <c:pt idx="17">
                  <c:v>2091</c:v>
                </c:pt>
                <c:pt idx="18">
                  <c:v>1865</c:v>
                </c:pt>
                <c:pt idx="19">
                  <c:v>1935</c:v>
                </c:pt>
                <c:pt idx="20">
                  <c:v>1959</c:v>
                </c:pt>
                <c:pt idx="21">
                  <c:v>1777</c:v>
                </c:pt>
                <c:pt idx="22">
                  <c:v>2927</c:v>
                </c:pt>
                <c:pt idx="23">
                  <c:v>2776</c:v>
                </c:pt>
                <c:pt idx="24">
                  <c:v>2579</c:v>
                </c:pt>
                <c:pt idx="25">
                  <c:v>2851</c:v>
                </c:pt>
                <c:pt idx="26">
                  <c:v>2633</c:v>
                </c:pt>
                <c:pt idx="27">
                  <c:v>2250</c:v>
                </c:pt>
                <c:pt idx="28">
                  <c:v>1590</c:v>
                </c:pt>
                <c:pt idx="29">
                  <c:v>2211</c:v>
                </c:pt>
                <c:pt idx="30">
                  <c:v>2545</c:v>
                </c:pt>
                <c:pt idx="31">
                  <c:v>2378</c:v>
                </c:pt>
                <c:pt idx="32">
                  <c:v>2028</c:v>
                </c:pt>
                <c:pt idx="33">
                  <c:v>2129</c:v>
                </c:pt>
                <c:pt idx="34">
                  <c:v>1689</c:v>
                </c:pt>
                <c:pt idx="35">
                  <c:v>1570</c:v>
                </c:pt>
                <c:pt idx="36">
                  <c:v>1279</c:v>
                </c:pt>
                <c:pt idx="37">
                  <c:v>1308</c:v>
                </c:pt>
                <c:pt idx="38">
                  <c:v>1548</c:v>
                </c:pt>
                <c:pt idx="39">
                  <c:v>1905</c:v>
                </c:pt>
                <c:pt idx="40">
                  <c:v>2153</c:v>
                </c:pt>
                <c:pt idx="41">
                  <c:v>2071</c:v>
                </c:pt>
                <c:pt idx="42">
                  <c:v>1876</c:v>
                </c:pt>
                <c:pt idx="43">
                  <c:v>1687</c:v>
                </c:pt>
                <c:pt idx="44">
                  <c:v>1576</c:v>
                </c:pt>
                <c:pt idx="45">
                  <c:v>1574</c:v>
                </c:pt>
                <c:pt idx="46">
                  <c:v>1540</c:v>
                </c:pt>
                <c:pt idx="47">
                  <c:v>1452</c:v>
                </c:pt>
                <c:pt idx="48">
                  <c:v>1352</c:v>
                </c:pt>
                <c:pt idx="49">
                  <c:v>1418</c:v>
                </c:pt>
                <c:pt idx="50">
                  <c:v>1514</c:v>
                </c:pt>
                <c:pt idx="51">
                  <c:v>1264</c:v>
                </c:pt>
                <c:pt idx="52">
                  <c:v>1507</c:v>
                </c:pt>
                <c:pt idx="53">
                  <c:v>1219</c:v>
                </c:pt>
                <c:pt idx="54">
                  <c:v>1415</c:v>
                </c:pt>
                <c:pt idx="55">
                  <c:v>1505</c:v>
                </c:pt>
                <c:pt idx="56">
                  <c:v>1442</c:v>
                </c:pt>
                <c:pt idx="57">
                  <c:v>1574</c:v>
                </c:pt>
                <c:pt idx="58">
                  <c:v>1252</c:v>
                </c:pt>
                <c:pt idx="59">
                  <c:v>1080</c:v>
                </c:pt>
                <c:pt idx="60">
                  <c:v>1014</c:v>
                </c:pt>
                <c:pt idx="61">
                  <c:v>983</c:v>
                </c:pt>
                <c:pt idx="62">
                  <c:v>700</c:v>
                </c:pt>
                <c:pt idx="63">
                  <c:v>324</c:v>
                </c:pt>
                <c:pt idx="64">
                  <c:v>519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Sheet1!$C$2:$C$66</c:f>
              <c:numCache>
                <c:formatCode>General</c:formatCode>
                <c:ptCount val="65"/>
                <c:pt idx="0">
                  <c:v>2267</c:v>
                </c:pt>
                <c:pt idx="1">
                  <c:v>4366</c:v>
                </c:pt>
                <c:pt idx="2">
                  <c:v>5103</c:v>
                </c:pt>
                <c:pt idx="3">
                  <c:v>3306</c:v>
                </c:pt>
                <c:pt idx="4">
                  <c:v>3795</c:v>
                </c:pt>
                <c:pt idx="5">
                  <c:v>3780</c:v>
                </c:pt>
                <c:pt idx="6">
                  <c:v>3674</c:v>
                </c:pt>
                <c:pt idx="7">
                  <c:v>4107</c:v>
                </c:pt>
                <c:pt idx="8">
                  <c:v>4805</c:v>
                </c:pt>
                <c:pt idx="9">
                  <c:v>4764</c:v>
                </c:pt>
                <c:pt idx="10">
                  <c:v>7461</c:v>
                </c:pt>
                <c:pt idx="11">
                  <c:v>6717</c:v>
                </c:pt>
                <c:pt idx="12">
                  <c:v>6809</c:v>
                </c:pt>
                <c:pt idx="13">
                  <c:v>9677</c:v>
                </c:pt>
                <c:pt idx="14">
                  <c:v>8787</c:v>
                </c:pt>
                <c:pt idx="15">
                  <c:v>6688</c:v>
                </c:pt>
                <c:pt idx="16">
                  <c:v>7334</c:v>
                </c:pt>
                <c:pt idx="17">
                  <c:v>8226</c:v>
                </c:pt>
                <c:pt idx="18">
                  <c:v>8222</c:v>
                </c:pt>
                <c:pt idx="19">
                  <c:v>9045</c:v>
                </c:pt>
                <c:pt idx="20">
                  <c:v>9722</c:v>
                </c:pt>
                <c:pt idx="21">
                  <c:v>13662</c:v>
                </c:pt>
                <c:pt idx="22">
                  <c:v>34211</c:v>
                </c:pt>
                <c:pt idx="23">
                  <c:v>39991</c:v>
                </c:pt>
                <c:pt idx="24">
                  <c:v>38152</c:v>
                </c:pt>
                <c:pt idx="25">
                  <c:v>38603</c:v>
                </c:pt>
                <c:pt idx="26">
                  <c:v>39469</c:v>
                </c:pt>
                <c:pt idx="27">
                  <c:v>37153</c:v>
                </c:pt>
                <c:pt idx="28">
                  <c:v>31556</c:v>
                </c:pt>
                <c:pt idx="29">
                  <c:v>38999</c:v>
                </c:pt>
                <c:pt idx="30">
                  <c:v>45217</c:v>
                </c:pt>
                <c:pt idx="31">
                  <c:v>44077</c:v>
                </c:pt>
                <c:pt idx="32">
                  <c:v>45687</c:v>
                </c:pt>
                <c:pt idx="33">
                  <c:v>50210</c:v>
                </c:pt>
                <c:pt idx="34">
                  <c:v>43484</c:v>
                </c:pt>
                <c:pt idx="35">
                  <c:v>37778</c:v>
                </c:pt>
                <c:pt idx="36">
                  <c:v>29338</c:v>
                </c:pt>
                <c:pt idx="37">
                  <c:v>30584</c:v>
                </c:pt>
                <c:pt idx="38">
                  <c:v>30366</c:v>
                </c:pt>
                <c:pt idx="39">
                  <c:v>43415</c:v>
                </c:pt>
                <c:pt idx="40">
                  <c:v>50253</c:v>
                </c:pt>
                <c:pt idx="41">
                  <c:v>45652</c:v>
                </c:pt>
                <c:pt idx="42">
                  <c:v>48867</c:v>
                </c:pt>
                <c:pt idx="43">
                  <c:v>45660</c:v>
                </c:pt>
                <c:pt idx="44">
                  <c:v>40171</c:v>
                </c:pt>
                <c:pt idx="45">
                  <c:v>42892</c:v>
                </c:pt>
                <c:pt idx="46">
                  <c:v>37071</c:v>
                </c:pt>
                <c:pt idx="47">
                  <c:v>39622</c:v>
                </c:pt>
                <c:pt idx="48">
                  <c:v>37795</c:v>
                </c:pt>
                <c:pt idx="49">
                  <c:v>40416</c:v>
                </c:pt>
                <c:pt idx="50">
                  <c:v>40453</c:v>
                </c:pt>
                <c:pt idx="51">
                  <c:v>38193</c:v>
                </c:pt>
                <c:pt idx="52">
                  <c:v>46182</c:v>
                </c:pt>
                <c:pt idx="53">
                  <c:v>36629</c:v>
                </c:pt>
                <c:pt idx="54">
                  <c:v>48881</c:v>
                </c:pt>
                <c:pt idx="55">
                  <c:v>56654</c:v>
                </c:pt>
                <c:pt idx="56">
                  <c:v>56590</c:v>
                </c:pt>
                <c:pt idx="57">
                  <c:v>63051</c:v>
                </c:pt>
                <c:pt idx="58">
                  <c:v>56005</c:v>
                </c:pt>
                <c:pt idx="59">
                  <c:v>43972</c:v>
                </c:pt>
                <c:pt idx="60">
                  <c:v>32423</c:v>
                </c:pt>
                <c:pt idx="61">
                  <c:v>33014</c:v>
                </c:pt>
                <c:pt idx="62">
                  <c:v>24668</c:v>
                </c:pt>
                <c:pt idx="63">
                  <c:v>11526</c:v>
                </c:pt>
                <c:pt idx="64">
                  <c:v>15225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Percent Positive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Sheet1!$A$2:$A$66</c:f>
              <c:numCache>
                <c:formatCode>mmm\-yy</c:formatCode>
                <c:ptCount val="65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  <c:pt idx="54">
                  <c:v>43647</c:v>
                </c:pt>
                <c:pt idx="55">
                  <c:v>43678</c:v>
                </c:pt>
                <c:pt idx="56">
                  <c:v>43709</c:v>
                </c:pt>
                <c:pt idx="57">
                  <c:v>43739</c:v>
                </c:pt>
                <c:pt idx="58">
                  <c:v>43770</c:v>
                </c:pt>
                <c:pt idx="59">
                  <c:v>43800</c:v>
                </c:pt>
                <c:pt idx="60">
                  <c:v>43831</c:v>
                </c:pt>
                <c:pt idx="61">
                  <c:v>43862</c:v>
                </c:pt>
                <c:pt idx="62">
                  <c:v>43891</c:v>
                </c:pt>
                <c:pt idx="63">
                  <c:v>43922</c:v>
                </c:pt>
                <c:pt idx="64">
                  <c:v>43952</c:v>
                </c:pt>
              </c:numCache>
            </c:numRef>
          </c:cat>
          <c:val>
            <c:numRef>
              <c:f>Sheet1!$E$2:$E$66</c:f>
              <c:numCache>
                <c:formatCode>0.0%</c:formatCode>
                <c:ptCount val="65"/>
                <c:pt idx="0">
                  <c:v>7.0520705207052073E-2</c:v>
                </c:pt>
                <c:pt idx="1">
                  <c:v>6.3692901565515769E-2</c:v>
                </c:pt>
                <c:pt idx="2">
                  <c:v>6.1948529411764708E-2</c:v>
                </c:pt>
                <c:pt idx="3">
                  <c:v>0.18910963944076528</c:v>
                </c:pt>
                <c:pt idx="4">
                  <c:v>0.36960132890365449</c:v>
                </c:pt>
                <c:pt idx="5">
                  <c:v>0.36619718309859156</c:v>
                </c:pt>
                <c:pt idx="6">
                  <c:v>0.34145904283921852</c:v>
                </c:pt>
                <c:pt idx="7">
                  <c:v>0.32639002788256521</c:v>
                </c:pt>
                <c:pt idx="8">
                  <c:v>0.27722623345367026</c:v>
                </c:pt>
                <c:pt idx="9">
                  <c:v>0.23946360153256704</c:v>
                </c:pt>
                <c:pt idx="10">
                  <c:v>0.2014342288344215</c:v>
                </c:pt>
                <c:pt idx="11">
                  <c:v>0.220946416144746</c:v>
                </c:pt>
                <c:pt idx="12">
                  <c:v>0.19828093724243495</c:v>
                </c:pt>
                <c:pt idx="13">
                  <c:v>0.18227142132837587</c:v>
                </c:pt>
                <c:pt idx="14">
                  <c:v>0.19444444444444445</c:v>
                </c:pt>
                <c:pt idx="15">
                  <c:v>0.17847930229701511</c:v>
                </c:pt>
                <c:pt idx="16">
                  <c:v>0.16278538812785387</c:v>
                </c:pt>
                <c:pt idx="17">
                  <c:v>0.20267519627798777</c:v>
                </c:pt>
                <c:pt idx="18">
                  <c:v>0.18489144443342917</c:v>
                </c:pt>
                <c:pt idx="19">
                  <c:v>0.17622950819672131</c:v>
                </c:pt>
                <c:pt idx="20">
                  <c:v>0.16770824415717833</c:v>
                </c:pt>
                <c:pt idx="21">
                  <c:v>0.11509812811710603</c:v>
                </c:pt>
                <c:pt idx="22">
                  <c:v>7.8814152619958E-2</c:v>
                </c:pt>
                <c:pt idx="23">
                  <c:v>6.4909860406388104E-2</c:v>
                </c:pt>
                <c:pt idx="24">
                  <c:v>6.331786599887064E-2</c:v>
                </c:pt>
                <c:pt idx="25">
                  <c:v>6.8775027741593095E-2</c:v>
                </c:pt>
                <c:pt idx="26">
                  <c:v>6.253859674124744E-2</c:v>
                </c:pt>
                <c:pt idx="27">
                  <c:v>5.7102251097632159E-2</c:v>
                </c:pt>
                <c:pt idx="28">
                  <c:v>4.7969589090689678E-2</c:v>
                </c:pt>
                <c:pt idx="29">
                  <c:v>5.3652026207231251E-2</c:v>
                </c:pt>
                <c:pt idx="30">
                  <c:v>5.3285038314978432E-2</c:v>
                </c:pt>
                <c:pt idx="31">
                  <c:v>5.118932300075342E-2</c:v>
                </c:pt>
                <c:pt idx="32">
                  <c:v>4.2502357749135494E-2</c:v>
                </c:pt>
                <c:pt idx="33">
                  <c:v>4.0677124133055659E-2</c:v>
                </c:pt>
                <c:pt idx="34">
                  <c:v>3.7389591127443382E-2</c:v>
                </c:pt>
                <c:pt idx="35">
                  <c:v>3.990037613093423E-2</c:v>
                </c:pt>
                <c:pt idx="36">
                  <c:v>4.1774177744390371E-2</c:v>
                </c:pt>
                <c:pt idx="37">
                  <c:v>4.1013420293490532E-2</c:v>
                </c:pt>
                <c:pt idx="38">
                  <c:v>4.8505358150028204E-2</c:v>
                </c:pt>
                <c:pt idx="39">
                  <c:v>4.2034421888790821E-2</c:v>
                </c:pt>
                <c:pt idx="40">
                  <c:v>4.1083082089837041E-2</c:v>
                </c:pt>
                <c:pt idx="41">
                  <c:v>4.339626595142803E-2</c:v>
                </c:pt>
                <c:pt idx="42">
                  <c:v>3.697061663677749E-2</c:v>
                </c:pt>
                <c:pt idx="43">
                  <c:v>3.5630557374279261E-2</c:v>
                </c:pt>
                <c:pt idx="44">
                  <c:v>3.7751215656214816E-2</c:v>
                </c:pt>
                <c:pt idx="45">
                  <c:v>3.5397832051455046E-2</c:v>
                </c:pt>
                <c:pt idx="46">
                  <c:v>3.9885006863329103E-2</c:v>
                </c:pt>
                <c:pt idx="47">
                  <c:v>3.5350830208891272E-2</c:v>
                </c:pt>
                <c:pt idx="48">
                  <c:v>3.4536490663396938E-2</c:v>
                </c:pt>
                <c:pt idx="49">
                  <c:v>3.3895874169335947E-2</c:v>
                </c:pt>
                <c:pt idx="50">
                  <c:v>3.6075964448256961E-2</c:v>
                </c:pt>
                <c:pt idx="51">
                  <c:v>3.2034873406493143E-2</c:v>
                </c:pt>
                <c:pt idx="52">
                  <c:v>3.1600578749816519E-2</c:v>
                </c:pt>
                <c:pt idx="53">
                  <c:v>3.2207778482350458E-2</c:v>
                </c:pt>
                <c:pt idx="54">
                  <c:v>2.8133449976141246E-2</c:v>
                </c:pt>
                <c:pt idx="55">
                  <c:v>2.5877336267817536E-2</c:v>
                </c:pt>
                <c:pt idx="56">
                  <c:v>2.4848359525778879E-2</c:v>
                </c:pt>
                <c:pt idx="57">
                  <c:v>2.4355899419729207E-2</c:v>
                </c:pt>
                <c:pt idx="58">
                  <c:v>2.1866322021761531E-2</c:v>
                </c:pt>
                <c:pt idx="59">
                  <c:v>2.397229867708426E-2</c:v>
                </c:pt>
                <c:pt idx="60">
                  <c:v>3.0325687113078325E-2</c:v>
                </c:pt>
                <c:pt idx="61">
                  <c:v>2.8914315969056092E-2</c:v>
                </c:pt>
                <c:pt idx="62">
                  <c:v>2.759381898454746E-2</c:v>
                </c:pt>
                <c:pt idx="63">
                  <c:v>2.7341772151898733E-2</c:v>
                </c:pt>
                <c:pt idx="64">
                  <c:v>3.2964939024390245E-2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First Screening</a:t>
                </a:r>
              </a:p>
            </c:rich>
          </c:tx>
          <c:layout>
            <c:manualLayout>
              <c:xMode val="edge"/>
              <c:yMode val="edge"/>
              <c:x val="0.38020926438249275"/>
              <c:y val="0.8508483241282062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3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Percent</a:t>
                </a:r>
                <a:r>
                  <a:rPr lang="en-US" sz="1200" baseline="0" dirty="0"/>
                  <a:t> Positive at First Screening</a:t>
                </a:r>
                <a:endParaRPr lang="en-US" sz="1200" dirty="0"/>
              </a:p>
            </c:rich>
          </c:tx>
          <c:layout>
            <c:manualLayout>
              <c:xMode val="edge"/>
              <c:yMode val="edge"/>
              <c:x val="0.96128112364332841"/>
              <c:y val="0.127028109784367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0.42656</cdr:y>
    </cdr:from>
    <cdr:to>
      <cdr:x>0.41277</cdr:x>
      <cdr:y>0.48694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3708" y="2194015"/>
          <a:ext cx="990661" cy="3105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200" dirty="0"/>
            <a:t>79.8%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0.30396</cdr:x>
      <cdr:y>0.75962</cdr:y>
    </cdr:from>
    <cdr:to>
      <cdr:x>0.4123</cdr:x>
      <cdr:y>0.8241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79410" y="3907093"/>
          <a:ext cx="990661" cy="3316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98.8%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26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6/9/2020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1" y="180871"/>
            <a:ext cx="8991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Cascade, April 28, 2015 – May 31, 2020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308" y="1465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1840622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3766" y="2619393"/>
              <a:ext cx="990600" cy="305475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93.9%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3766" y="1376105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80.4%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1388" y="184951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3706" y="178506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80.7%</a:t>
              </a:r>
              <a:endParaRPr lang="en-US" sz="1100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3706" y="95073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96.4%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3706" y="3070450"/>
              <a:ext cx="99066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95.0%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3706" y="348877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75.1%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80776" y="991138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0776" y="142175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91388" y="225517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0776" y="2692447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74502" y="309198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74502" y="3534614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79549" y="3950353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9308" y="4418533"/>
            <a:ext cx="8962291" cy="707886"/>
          </a:xfrm>
          <a:prstGeom prst="rect">
            <a:avLst/>
          </a:prstGeom>
          <a:solidFill>
            <a:srgbClr val="FFFFCC">
              <a:alpha val="54118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* Among persons with national ID number;  ** Age ≥ 12 with no mortality data prior to confirmation  </a:t>
            </a:r>
          </a:p>
          <a:p>
            <a:r>
              <a:rPr lang="en-US" sz="1000" dirty="0"/>
              <a:t>*** Per-protocol, includes retreatments. Among 46,834 persons tested after their </a:t>
            </a:r>
            <a:r>
              <a:rPr lang="en-US" sz="1000" b="1" dirty="0"/>
              <a:t>1</a:t>
            </a:r>
            <a:r>
              <a:rPr lang="en-US" sz="1000" b="1" baseline="30000" dirty="0"/>
              <a:t>st</a:t>
            </a:r>
            <a:r>
              <a:rPr lang="en-US" sz="1000" b="1" dirty="0"/>
              <a:t> round of treatment</a:t>
            </a:r>
            <a:r>
              <a:rPr lang="en-US" sz="1000" dirty="0"/>
              <a:t>, 44,357 (</a:t>
            </a:r>
            <a:r>
              <a:rPr lang="en-US" sz="1000" dirty="0">
                <a:solidFill>
                  <a:srgbClr val="FF0000"/>
                </a:solidFill>
              </a:rPr>
              <a:t>96.5%</a:t>
            </a:r>
            <a:r>
              <a:rPr lang="en-US" sz="1000" dirty="0"/>
              <a:t>) achieved SVR </a:t>
            </a:r>
          </a:p>
          <a:p>
            <a:r>
              <a:rPr lang="en-US" sz="1000" dirty="0"/>
              <a:t>(Including </a:t>
            </a:r>
            <a:r>
              <a:rPr lang="en-US" sz="1000" dirty="0">
                <a:solidFill>
                  <a:srgbClr val="FF0000"/>
                </a:solidFill>
              </a:rPr>
              <a:t>82.3%</a:t>
            </a:r>
            <a:r>
              <a:rPr lang="en-US" sz="1000" dirty="0"/>
              <a:t> for </a:t>
            </a:r>
            <a:r>
              <a:rPr lang="en-US" sz="1000" b="1" dirty="0"/>
              <a:t>SOF-based regimens</a:t>
            </a:r>
            <a:r>
              <a:rPr lang="en-US" sz="1000" dirty="0"/>
              <a:t>, </a:t>
            </a:r>
            <a:r>
              <a:rPr lang="en-US" sz="1000" dirty="0">
                <a:solidFill>
                  <a:srgbClr val="FF0000"/>
                </a:solidFill>
              </a:rPr>
              <a:t>98.2%</a:t>
            </a:r>
            <a:r>
              <a:rPr lang="en-US" sz="1000" dirty="0"/>
              <a:t> for </a:t>
            </a:r>
            <a:r>
              <a:rPr lang="en-US" sz="1000" b="1" dirty="0"/>
              <a:t>SOF/LED regimens</a:t>
            </a:r>
            <a:r>
              <a:rPr lang="en-US" sz="1000" dirty="0"/>
              <a:t>, and </a:t>
            </a:r>
            <a:r>
              <a:rPr lang="en-US" sz="1000" dirty="0">
                <a:solidFill>
                  <a:srgbClr val="FF0000"/>
                </a:solidFill>
              </a:rPr>
              <a:t>98.6% </a:t>
            </a:r>
            <a:r>
              <a:rPr lang="en-US" sz="1000" dirty="0"/>
              <a:t>for </a:t>
            </a:r>
            <a:r>
              <a:rPr lang="en-US" sz="1000" b="1" dirty="0"/>
              <a:t>SOF/VEL regimens</a:t>
            </a:r>
            <a:r>
              <a:rPr lang="en-US" sz="1000" dirty="0"/>
              <a:t>).  1,673 persons were </a:t>
            </a:r>
            <a:r>
              <a:rPr lang="en-US" sz="1000" b="1" dirty="0"/>
              <a:t>retreated</a:t>
            </a:r>
            <a:r>
              <a:rPr lang="en-US" sz="1000" dirty="0"/>
              <a:t> with a 2</a:t>
            </a:r>
            <a:r>
              <a:rPr lang="en-US" sz="1000" baseline="30000" dirty="0"/>
              <a:t>nd</a:t>
            </a:r>
            <a:r>
              <a:rPr lang="en-US" sz="1000" dirty="0"/>
              <a:t> round of treatment, with </a:t>
            </a:r>
            <a:r>
              <a:rPr lang="en-US" sz="1000" dirty="0">
                <a:solidFill>
                  <a:srgbClr val="FF0000"/>
                </a:solidFill>
              </a:rPr>
              <a:t>94.3%</a:t>
            </a:r>
            <a:r>
              <a:rPr lang="en-US" sz="1000" dirty="0"/>
              <a:t> (854/906) of those tested achieving SVR. Overall SVR by </a:t>
            </a:r>
            <a:r>
              <a:rPr lang="en-US" sz="1000" b="1" dirty="0"/>
              <a:t>Intention-to-Treat analysis: </a:t>
            </a:r>
            <a:r>
              <a:rPr lang="en-US" sz="1000" dirty="0">
                <a:solidFill>
                  <a:srgbClr val="FF0000"/>
                </a:solidFill>
              </a:rPr>
              <a:t>73.5%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760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060571013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9270" y="253666"/>
            <a:ext cx="8971741" cy="361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50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May 2020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Screened per Month, Georgia, January 2015 – May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0842288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57137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253666"/>
            <a:ext cx="87747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 Newly Screened per Month, Georgia, January 2015 – May 2020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4768192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48200" y="4897279"/>
            <a:ext cx="48026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* Among all persons with national 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3189316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2774</TotalTime>
  <Words>481</Words>
  <Application>Microsoft Office PowerPoint</Application>
  <PresentationFormat>On-screen Show (16:9)</PresentationFormat>
  <Paragraphs>43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Shadaker, Shaun (CDC/DDID/NCHHSTP/DVH)</cp:lastModifiedBy>
  <cp:revision>221</cp:revision>
  <dcterms:created xsi:type="dcterms:W3CDTF">2016-06-09T19:37:31Z</dcterms:created>
  <dcterms:modified xsi:type="dcterms:W3CDTF">2020-06-09T17:04:32Z</dcterms:modified>
</cp:coreProperties>
</file>